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7" r:id="rId4"/>
    <p:sldId id="269" r:id="rId5"/>
    <p:sldId id="268" r:id="rId6"/>
    <p:sldId id="270" r:id="rId7"/>
    <p:sldId id="271" r:id="rId8"/>
    <p:sldId id="286" r:id="rId9"/>
    <p:sldId id="287" r:id="rId10"/>
    <p:sldId id="281" r:id="rId11"/>
    <p:sldId id="282" r:id="rId12"/>
    <p:sldId id="289" r:id="rId13"/>
    <p:sldId id="288" r:id="rId14"/>
    <p:sldId id="283" r:id="rId15"/>
    <p:sldId id="284" r:id="rId16"/>
    <p:sldId id="285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/>
    <p:restoredTop sz="94577"/>
  </p:normalViewPr>
  <p:slideViewPr>
    <p:cSldViewPr snapToGrid="0" snapToObjects="1">
      <p:cViewPr varScale="1">
        <p:scale>
          <a:sx n="89" d="100"/>
          <a:sy n="89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1183-4D74-A94D-A992-75603EB00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ECC93-9EB7-7A4D-BD18-0A76635CE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FB42-FAAE-5846-A6F1-BE2CEC3F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DBECF-305B-8A42-8079-547A6DEB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56E6-682C-7748-B6FD-10FF683B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D9A8-3A58-554A-8676-1C45D59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8765A-9771-E941-8563-0DA0B5147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5D86-2DBC-B442-8C73-DDEE23DA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6AC48-3145-5F4C-9E35-CB6358FC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4C211-7C5C-174B-BB6D-CEB48E10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A8F8D-6DC1-7E4A-920C-182372D53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173EC-7F34-DD43-B924-A3755770A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D46BF-BE1D-F847-907B-1B0F3B9D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7ED8-3A8D-F044-8877-56B500A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E31C0-90EF-2B48-A400-C47B9549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6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5EA0-0E13-AD47-BF89-E1D51E09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5108-ED2C-A24D-99F1-523BCA5A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DF00-D3DE-D244-B2F6-5131E105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48815-F766-A640-B387-F2EC9974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2C54-80A8-8848-AB9D-5D06AF9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4239-0F6A-7942-823A-5A745CE3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2FF0E-B5E3-534A-ACDC-39B909A0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E3411-FBDE-694D-B7C5-EFA064DC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1047A-7988-8348-8BBB-7C2DD515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FC1-7673-D84F-A7BC-42E95AA5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2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061B-3208-A44B-B233-672BEE48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6978-9585-0543-8FED-077DF2450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50942-90A6-3C48-A568-179CE2095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56B2-7AFD-5542-A47B-6B9EB8A1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F5244-A415-F242-BFA7-40105B51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12F3B-7C8A-A449-876A-C1B4B8BA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0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0480-D4F2-524F-A733-CA5AC7DD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ADFDD-65EB-3449-A05A-D1A4A136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959C7-5592-EA41-A2DE-2753EA521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1844A-E19D-F047-9284-966F2C981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95429-6BA8-FE4C-A241-6D263541F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8E8D8-59F8-BA4C-B7E3-E72FA692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FE7B-67DC-084C-B3F5-DDFB9C2D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41626-1C73-1740-900F-184803FD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089E-8F82-3942-BB1A-B930197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595A1-34BC-F047-96F8-3B3A447B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3352D-4FEF-2440-B2D6-90BAB13B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A0E70-4326-4545-99D6-40EDEDC4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31DFF-38FC-3946-A196-8F1F4049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844F3-5C1C-B74B-A40C-BF3D0F1A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1412B-92E9-BF41-B698-9E547635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62B0-CA60-3545-A430-60356988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5219-FB5B-2846-BE61-17839C20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16820-5597-9149-953A-1FB1D33ED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6953E-5F62-0C44-96D9-D87372CD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EAD30-4635-9047-A606-8A88A9D9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B742B-92A5-D244-8299-CA741484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68D2-B3F4-D646-A640-9955A3DA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92BC7-897F-F649-9A7E-08D40C53E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05ED2-8811-D245-96E0-91FCB6F08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AEEB-3BF8-1B47-8226-5C78A692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2B73D-E5C8-C84B-93F5-88259AC3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BAC0-65ED-2F4E-86EF-7A4F1CE6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7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997769-B1BB-0943-AC8F-A450F697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FAA67-87A9-6C48-927A-472FC043E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D0CA-30D7-004F-AF1B-2984538CB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1F283-68C7-124A-BEDB-1EDAE6C0415D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9848-2D9C-D94B-88BE-B3486C12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005C1-6EAA-D946-B964-7FCAF023D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9DC-0788-BD4D-8868-34B373D6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90" y="414338"/>
            <a:ext cx="11005081" cy="1493836"/>
          </a:xfrm>
        </p:spPr>
        <p:txBody>
          <a:bodyPr>
            <a:noAutofit/>
          </a:bodyPr>
          <a:lstStyle/>
          <a:p>
            <a:r>
              <a:rPr lang="en-US" sz="4400" dirty="0"/>
              <a:t>The effect of soil nutrient fertilization on leaf economics: a least-cost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1A71F-93DE-EE41-96DC-DF768F2C6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330" y="1908174"/>
            <a:ext cx="5105400" cy="1400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Nick Smith &amp; many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2984-206E-8448-841F-082AF2AF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46" y="2608261"/>
            <a:ext cx="5532968" cy="41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37C5-9DAE-8741-9948-C98DAE32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least cost model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CFE8-8653-3B44-B40E-02A82FE8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Least cost model</a:t>
            </a:r>
          </a:p>
          <a:p>
            <a:pPr lvl="1"/>
            <a:r>
              <a:rPr lang="en-US" sz="3600" dirty="0"/>
              <a:t>C3: Prentice et al., 2014</a:t>
            </a:r>
          </a:p>
          <a:p>
            <a:pPr lvl="1"/>
            <a:r>
              <a:rPr lang="en-US" sz="3600" dirty="0"/>
              <a:t>C4: Scott and Smith, 2022</a:t>
            </a:r>
          </a:p>
          <a:p>
            <a:r>
              <a:rPr lang="en-US" sz="4000" dirty="0"/>
              <a:t>Simulations</a:t>
            </a:r>
          </a:p>
          <a:p>
            <a:pPr lvl="1"/>
            <a:r>
              <a:rPr lang="en-US" sz="3600" dirty="0"/>
              <a:t>Average </a:t>
            </a:r>
            <a:r>
              <a:rPr lang="el-GR" sz="3600" dirty="0"/>
              <a:t>β</a:t>
            </a:r>
            <a:r>
              <a:rPr lang="en-US" sz="3600" dirty="0"/>
              <a:t> to simulate </a:t>
            </a:r>
            <a:r>
              <a:rPr lang="el-GR" sz="3600" dirty="0"/>
              <a:t>χ</a:t>
            </a:r>
            <a:endParaRPr lang="en-US" sz="3600" dirty="0"/>
          </a:p>
          <a:p>
            <a:pPr lvl="1"/>
            <a:r>
              <a:rPr lang="el-GR" sz="3600" dirty="0"/>
              <a:t>β</a:t>
            </a:r>
            <a:r>
              <a:rPr lang="en-US" sz="3600" dirty="0"/>
              <a:t> from low and high N to simulate </a:t>
            </a:r>
            <a:r>
              <a:rPr lang="el-GR" sz="3600" dirty="0"/>
              <a:t>χ</a:t>
            </a:r>
            <a:endParaRPr lang="en-US" sz="3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009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ED0613-AEF0-F043-894C-02FC755BF24C}"/>
              </a:ext>
            </a:extLst>
          </p:cNvPr>
          <p:cNvSpPr txBox="1"/>
          <p:nvPr/>
        </p:nvSpPr>
        <p:spPr>
          <a:xfrm>
            <a:off x="7443789" y="2518348"/>
            <a:ext cx="4578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R2 = 0.24</a:t>
            </a:r>
          </a:p>
          <a:p>
            <a:r>
              <a:rPr lang="en-US" sz="2400" dirty="0"/>
              <a:t>slope = 0.68</a:t>
            </a:r>
          </a:p>
          <a:p>
            <a:r>
              <a:rPr lang="en-US" sz="2400" dirty="0"/>
              <a:t>Obvious C3/C4 differences</a:t>
            </a:r>
          </a:p>
          <a:p>
            <a:endParaRPr lang="en-US" sz="2400" dirty="0"/>
          </a:p>
          <a:p>
            <a:r>
              <a:rPr lang="en-US" sz="2400" dirty="0"/>
              <a:t>Similar regardless of whether </a:t>
            </a:r>
            <a:r>
              <a:rPr lang="el-GR" sz="2400" dirty="0"/>
              <a:t>β</a:t>
            </a:r>
            <a:r>
              <a:rPr lang="en-US" sz="2400" dirty="0"/>
              <a:t> is adjusted for soil N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05586-87A5-A940-AC24-8F45447A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3BE7-7D17-EE4B-8CC4-F054EE7B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9D997-7837-CD43-A8C0-7DDF3196D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leaf chemistry and gas exchange from across the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E64FA-F555-EF41-B7C8-8659261B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3225"/>
            <a:ext cx="4572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D9E2B-2F12-E748-88CE-1F4700B1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314825"/>
            <a:ext cx="3965575" cy="2745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F6CAC-FF47-CE4D-B10D-62AC6860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29" y="2943226"/>
            <a:ext cx="3434752" cy="3233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8EC13-6A2C-104E-AACA-C03BBD82FAAD}"/>
              </a:ext>
            </a:extLst>
          </p:cNvPr>
          <p:cNvSpPr txBox="1"/>
          <p:nvPr/>
        </p:nvSpPr>
        <p:spPr>
          <a:xfrm>
            <a:off x="6494929" y="6311900"/>
            <a:ext cx="195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Jeff </a:t>
            </a:r>
            <a:r>
              <a:rPr lang="en-US" sz="2800" dirty="0" err="1"/>
              <a:t>Chieppa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549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A722-D480-DD4C-AB2E-F8C27372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group: where would you like to see this analysis and measurement campaign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051C6-25B7-E849-B5E9-DF29DBF0F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DE20-DA14-E14A-94CA-AD609CB5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299CD-CDE8-8140-9EE0-182D5ABCBDDB}"/>
              </a:ext>
            </a:extLst>
          </p:cNvPr>
          <p:cNvSpPr txBox="1"/>
          <p:nvPr/>
        </p:nvSpPr>
        <p:spPr>
          <a:xfrm>
            <a:off x="915048" y="3069075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1FCF4-E5AC-504A-A4BE-FBD49CA23BB6}"/>
              </a:ext>
            </a:extLst>
          </p:cNvPr>
          <p:cNvSpPr txBox="1"/>
          <p:nvPr/>
        </p:nvSpPr>
        <p:spPr>
          <a:xfrm>
            <a:off x="4391015" y="4350813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FCB27C-E87A-4342-82D6-E340CA2D95EC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057156" y="3653850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FBF8CD-4FC6-CC48-91AD-72B0A89EF974}"/>
              </a:ext>
            </a:extLst>
          </p:cNvPr>
          <p:cNvSpPr txBox="1"/>
          <p:nvPr/>
        </p:nvSpPr>
        <p:spPr>
          <a:xfrm>
            <a:off x="1459282" y="5632551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E2D7D-E111-5642-AFA9-06C88AD4751E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flipV="1">
            <a:off x="2376360" y="4935588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E4FAD6-2B7B-9D41-9398-92FFAA37B30C}"/>
              </a:ext>
            </a:extLst>
          </p:cNvPr>
          <p:cNvSpPr txBox="1"/>
          <p:nvPr/>
        </p:nvSpPr>
        <p:spPr>
          <a:xfrm>
            <a:off x="5789667" y="4347065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7A81EF-39AA-A749-BC64-0D95B2B30BAE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4793689" y="4639453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F6759F-AACD-7C49-AB51-C1D7600FD6AA}"/>
              </a:ext>
            </a:extLst>
          </p:cNvPr>
          <p:cNvSpPr txBox="1"/>
          <p:nvPr/>
        </p:nvSpPr>
        <p:spPr>
          <a:xfrm>
            <a:off x="5011312" y="3069074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BBF83C-E510-334B-89BF-AE3E084900E1}"/>
              </a:ext>
            </a:extLst>
          </p:cNvPr>
          <p:cNvSpPr txBox="1"/>
          <p:nvPr/>
        </p:nvSpPr>
        <p:spPr>
          <a:xfrm>
            <a:off x="6485667" y="3069074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93F873-88FB-B44D-828F-AE7F04ACF994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5452299" y="3653849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3940A9-406C-8942-8F98-14FB7F7E690A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 flipH="1">
            <a:off x="5969364" y="3653849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3546B2-E218-FE48-8B86-6D236C72032D}"/>
              </a:ext>
            </a:extLst>
          </p:cNvPr>
          <p:cNvSpPr txBox="1"/>
          <p:nvPr/>
        </p:nvSpPr>
        <p:spPr>
          <a:xfrm>
            <a:off x="2929003" y="1644653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3F6207-A10A-BC45-9871-75DF37B40988}"/>
              </a:ext>
            </a:extLst>
          </p:cNvPr>
          <p:cNvSpPr txBox="1"/>
          <p:nvPr/>
        </p:nvSpPr>
        <p:spPr>
          <a:xfrm>
            <a:off x="4286018" y="1625559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96B820-CD58-4C43-8EB7-C758FB7EDEF1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>
            <a:off x="3352357" y="2229428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FDC8ED-ECB1-C54A-9A2F-EBAEB474F490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4592352" y="2210334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95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DE20-DA14-E14A-94CA-AD609CB5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14547-A66A-4B42-8581-AE440305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090" y="2342709"/>
            <a:ext cx="4728909" cy="3388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5299CD-CDE8-8140-9EE0-182D5ABCBDDB}"/>
              </a:ext>
            </a:extLst>
          </p:cNvPr>
          <p:cNvSpPr txBox="1"/>
          <p:nvPr/>
        </p:nvSpPr>
        <p:spPr>
          <a:xfrm>
            <a:off x="915048" y="3069075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1FCF4-E5AC-504A-A4BE-FBD49CA23BB6}"/>
              </a:ext>
            </a:extLst>
          </p:cNvPr>
          <p:cNvSpPr txBox="1"/>
          <p:nvPr/>
        </p:nvSpPr>
        <p:spPr>
          <a:xfrm>
            <a:off x="4391015" y="4350813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FCB27C-E87A-4342-82D6-E340CA2D95EC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057156" y="3653850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FBF8CD-4FC6-CC48-91AD-72B0A89EF974}"/>
              </a:ext>
            </a:extLst>
          </p:cNvPr>
          <p:cNvSpPr txBox="1"/>
          <p:nvPr/>
        </p:nvSpPr>
        <p:spPr>
          <a:xfrm>
            <a:off x="1459282" y="5632551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E2D7D-E111-5642-AFA9-06C88AD4751E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flipV="1">
            <a:off x="2376360" y="4935588"/>
            <a:ext cx="2215992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E4FAD6-2B7B-9D41-9398-92FFAA37B30C}"/>
              </a:ext>
            </a:extLst>
          </p:cNvPr>
          <p:cNvSpPr txBox="1"/>
          <p:nvPr/>
        </p:nvSpPr>
        <p:spPr>
          <a:xfrm>
            <a:off x="5789667" y="4347065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7A81EF-39AA-A749-BC64-0D95B2B30BAE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4793689" y="4639453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F6759F-AACD-7C49-AB51-C1D7600FD6AA}"/>
              </a:ext>
            </a:extLst>
          </p:cNvPr>
          <p:cNvSpPr txBox="1"/>
          <p:nvPr/>
        </p:nvSpPr>
        <p:spPr>
          <a:xfrm>
            <a:off x="5011312" y="3069074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BBF83C-E510-334B-89BF-AE3E084900E1}"/>
              </a:ext>
            </a:extLst>
          </p:cNvPr>
          <p:cNvSpPr txBox="1"/>
          <p:nvPr/>
        </p:nvSpPr>
        <p:spPr>
          <a:xfrm>
            <a:off x="6485667" y="3069074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93F873-88FB-B44D-828F-AE7F04ACF994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>
            <a:off x="5452299" y="3653849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3940A9-406C-8942-8F98-14FB7F7E690A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 flipH="1">
            <a:off x="5969364" y="3653849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3546B2-E218-FE48-8B86-6D236C72032D}"/>
              </a:ext>
            </a:extLst>
          </p:cNvPr>
          <p:cNvSpPr txBox="1"/>
          <p:nvPr/>
        </p:nvSpPr>
        <p:spPr>
          <a:xfrm>
            <a:off x="2929003" y="1644653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3F6207-A10A-BC45-9871-75DF37B40988}"/>
              </a:ext>
            </a:extLst>
          </p:cNvPr>
          <p:cNvSpPr txBox="1"/>
          <p:nvPr/>
        </p:nvSpPr>
        <p:spPr>
          <a:xfrm>
            <a:off x="4286018" y="1625559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96B820-CD58-4C43-8EB7-C758FB7EDEF1}"/>
              </a:ext>
            </a:extLst>
          </p:cNvPr>
          <p:cNvCxnSpPr>
            <a:cxnSpLocks/>
            <a:stCxn id="29" idx="2"/>
            <a:endCxn id="19" idx="0"/>
          </p:cNvCxnSpPr>
          <p:nvPr/>
        </p:nvCxnSpPr>
        <p:spPr>
          <a:xfrm>
            <a:off x="3352357" y="2229428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FDC8ED-ECB1-C54A-9A2F-EBAEB474F490}"/>
              </a:ext>
            </a:extLst>
          </p:cNvPr>
          <p:cNvCxnSpPr>
            <a:cxnSpLocks/>
            <a:stCxn id="30" idx="2"/>
            <a:endCxn id="19" idx="0"/>
          </p:cNvCxnSpPr>
          <p:nvPr/>
        </p:nvCxnSpPr>
        <p:spPr>
          <a:xfrm>
            <a:off x="4592352" y="2210334"/>
            <a:ext cx="0" cy="2140479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63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024B-7FBD-104A-986A-42005583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6C67C-FE28-3641-AE99-98F71C635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8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7F052-2369-DA49-BE5F-708CF53589E2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B1117-2811-7D4B-B1DB-672949478F48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46DC9-5732-6E48-B3D7-B172D8F129F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31276-47E7-954A-8A48-D2205F734C26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1521E0-F786-B34E-B38C-F0EE6DE61821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2A2AFD-5308-1644-BBA2-905B5E65CFFC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A803F-EB90-0340-A8E1-04446A3F87B7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E2312-0E9C-5240-B467-932F200C942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A8249-7BAA-F34A-8A9B-6E3D78FE1C39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6FA297-1A19-FE43-890A-79FB96D913DA}"/>
              </a:ext>
            </a:extLst>
          </p:cNvPr>
          <p:cNvSpPr txBox="1"/>
          <p:nvPr/>
        </p:nvSpPr>
        <p:spPr>
          <a:xfrm>
            <a:off x="6655633" y="1798820"/>
            <a:ext cx="5171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Question 1: what drives variation in </a:t>
            </a:r>
            <a:r>
              <a:rPr lang="el-GR" sz="4000" dirty="0">
                <a:solidFill>
                  <a:srgbClr val="7030A0"/>
                </a:solidFill>
              </a:rPr>
              <a:t>β</a:t>
            </a:r>
            <a:r>
              <a:rPr lang="en-US" sz="4000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106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7F052-2369-DA49-BE5F-708CF53589E2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B1117-2811-7D4B-B1DB-672949478F48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46DC9-5732-6E48-B3D7-B172D8F129F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31276-47E7-954A-8A48-D2205F734C26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1521E0-F786-B34E-B38C-F0EE6DE61821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2A2AFD-5308-1644-BBA2-905B5E65CFFC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A803F-EB90-0340-A8E1-04446A3F87B7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E2312-0E9C-5240-B467-932F200C942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A8249-7BAA-F34A-8A9B-6E3D78FE1C39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6FA297-1A19-FE43-890A-79FB96D913DA}"/>
              </a:ext>
            </a:extLst>
          </p:cNvPr>
          <p:cNvSpPr txBox="1"/>
          <p:nvPr/>
        </p:nvSpPr>
        <p:spPr>
          <a:xfrm>
            <a:off x="6655633" y="1798820"/>
            <a:ext cx="51716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7030A0"/>
                </a:solidFill>
              </a:rPr>
              <a:t>β</a:t>
            </a:r>
            <a:r>
              <a:rPr lang="en-US" sz="4000" dirty="0">
                <a:solidFill>
                  <a:srgbClr val="7030A0"/>
                </a:solidFill>
              </a:rPr>
              <a:t> ~ N + moisture + </a:t>
            </a:r>
            <a:r>
              <a:rPr lang="en-US" sz="4000" dirty="0" err="1">
                <a:solidFill>
                  <a:srgbClr val="7030A0"/>
                </a:solidFill>
              </a:rPr>
              <a:t>Nfix</a:t>
            </a:r>
            <a:r>
              <a:rPr lang="en-US" sz="4000" dirty="0">
                <a:solidFill>
                  <a:srgbClr val="7030A0"/>
                </a:solidFill>
              </a:rPr>
              <a:t> + C4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(1|species) + (1|site) + (1|block:site) + (1|block:site :PK)</a:t>
            </a:r>
          </a:p>
        </p:txBody>
      </p:sp>
    </p:spTree>
    <p:extLst>
      <p:ext uri="{BB962C8B-B14F-4D97-AF65-F5344CB8AC3E}">
        <p14:creationId xmlns:p14="http://schemas.microsoft.com/office/powerpoint/2010/main" val="1792770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7F052-2369-DA49-BE5F-708CF53589E2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B1117-2811-7D4B-B1DB-672949478F48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46DC9-5732-6E48-B3D7-B172D8F129F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2931276-47E7-954A-8A48-D2205F734C26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1521E0-F786-B34E-B38C-F0EE6DE61821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2A2AFD-5308-1644-BBA2-905B5E65CFFC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A803F-EB90-0340-A8E1-04446A3F87B7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E2312-0E9C-5240-B467-932F200C942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4A8249-7BAA-F34A-8A9B-6E3D78FE1C39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3AB302-0503-6546-97AE-5C53F5633EFA}"/>
              </a:ext>
            </a:extLst>
          </p:cNvPr>
          <p:cNvSpPr txBox="1"/>
          <p:nvPr/>
        </p:nvSpPr>
        <p:spPr>
          <a:xfrm>
            <a:off x="5651292" y="5545320"/>
            <a:ext cx="4055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8% decrease with added 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79% decrease in C4</a:t>
            </a:r>
          </a:p>
        </p:txBody>
      </p:sp>
    </p:spTree>
    <p:extLst>
      <p:ext uri="{BB962C8B-B14F-4D97-AF65-F5344CB8AC3E}">
        <p14:creationId xmlns:p14="http://schemas.microsoft.com/office/powerpoint/2010/main" val="24385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7931-1448-4841-86E2-A44F1E95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nitrogen should modify the costs to obtain nitrogen</a:t>
            </a:r>
            <a:r>
              <a:rPr lang="el-GR" dirty="0"/>
              <a:t> (β)</a:t>
            </a:r>
            <a:r>
              <a:rPr lang="en-US" dirty="0"/>
              <a:t> and, thus, </a:t>
            </a:r>
            <a:r>
              <a:rPr lang="el-GR" dirty="0"/>
              <a:t>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7F0BD-787B-8D4C-B70F-69D240B9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014"/>
            <a:ext cx="3615046" cy="97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8F6F1-5834-214F-945A-883EB0B1696D}"/>
              </a:ext>
            </a:extLst>
          </p:cNvPr>
          <p:cNvSpPr txBox="1"/>
          <p:nvPr/>
        </p:nvSpPr>
        <p:spPr>
          <a:xfrm>
            <a:off x="6096000" y="3479425"/>
            <a:ext cx="5691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cost to maintain transpiration</a:t>
            </a:r>
          </a:p>
          <a:p>
            <a:r>
              <a:rPr lang="en-US" sz="2400" dirty="0"/>
              <a:t>b = cost to maintain photosynthetic capacity</a:t>
            </a:r>
          </a:p>
          <a:p>
            <a:r>
              <a:rPr lang="el-GR" sz="2400" dirty="0"/>
              <a:t>β</a:t>
            </a:r>
            <a:r>
              <a:rPr lang="en-US" sz="2400" dirty="0"/>
              <a:t> = b/a</a:t>
            </a:r>
          </a:p>
          <a:p>
            <a:r>
              <a:rPr lang="el-GR" sz="2400" dirty="0"/>
              <a:t>ξ </a:t>
            </a:r>
            <a:r>
              <a:rPr lang="en-US" sz="2400" dirty="0"/>
              <a:t>= “squiggle”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AD790-7C2F-6D4A-BA24-A0F752B5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08" y="3479425"/>
            <a:ext cx="3509486" cy="240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4656D6-B322-D14B-AB35-5CF5676AEBD9}"/>
              </a:ext>
            </a:extLst>
          </p:cNvPr>
          <p:cNvSpPr/>
          <p:nvPr/>
        </p:nvSpPr>
        <p:spPr>
          <a:xfrm>
            <a:off x="6096000" y="3867462"/>
            <a:ext cx="5691623" cy="4197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6FA297-1A19-FE43-890A-79FB96D913DA}"/>
              </a:ext>
            </a:extLst>
          </p:cNvPr>
          <p:cNvSpPr txBox="1"/>
          <p:nvPr/>
        </p:nvSpPr>
        <p:spPr>
          <a:xfrm>
            <a:off x="6655633" y="1798820"/>
            <a:ext cx="5171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Question 2: does biomass influence </a:t>
            </a:r>
            <a:r>
              <a:rPr lang="el-GR" sz="4000" dirty="0">
                <a:solidFill>
                  <a:srgbClr val="7030A0"/>
                </a:solidFill>
              </a:rPr>
              <a:t>β</a:t>
            </a:r>
            <a:r>
              <a:rPr lang="en-US" sz="4000" dirty="0">
                <a:solidFill>
                  <a:srgbClr val="7030A0"/>
                </a:solidFill>
              </a:rPr>
              <a:t> response?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1E345-4CA2-B94F-B2EC-004CDFDBBDF3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04E7ED-339B-8948-B185-EE22916951D5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3B32FA-5233-BA4A-855B-4868B15324E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F09DD8-A491-9748-B901-CB29D5FFC9AD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1513D9-A92D-1346-B48E-B24E89029C0A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966ECC-5CA2-0346-B37C-49B979FB7229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CF4E1-5763-BD42-AE1A-D0174A8EDAC4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BA27B9-47BD-504B-81B9-37A5B6FB703C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13CDA-A954-E44C-B731-FFFAC67800A1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4140ED-5E74-5F47-962B-2CF46F37EDF3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7B7040-98D2-444B-833D-F65337E736C2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67DB3D-B4C9-9B4B-B79B-4A7C4A7C6C87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12EAC-96AC-6544-879E-C059D151BF39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0A4F68-43E6-AD4A-AB0C-A24E7CDABED8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1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6FA297-1A19-FE43-890A-79FB96D913DA}"/>
              </a:ext>
            </a:extLst>
          </p:cNvPr>
          <p:cNvSpPr txBox="1"/>
          <p:nvPr/>
        </p:nvSpPr>
        <p:spPr>
          <a:xfrm>
            <a:off x="6655633" y="1798820"/>
            <a:ext cx="517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7030A0"/>
                </a:solidFill>
              </a:rPr>
              <a:t>β</a:t>
            </a:r>
            <a:r>
              <a:rPr lang="en-US" sz="4000" dirty="0">
                <a:solidFill>
                  <a:srgbClr val="7030A0"/>
                </a:solidFill>
              </a:rPr>
              <a:t> ~ N*AGB + moisture*AGB + </a:t>
            </a:r>
          </a:p>
          <a:p>
            <a:r>
              <a:rPr lang="en-US" sz="4000" dirty="0" err="1">
                <a:solidFill>
                  <a:srgbClr val="7030A0"/>
                </a:solidFill>
              </a:rPr>
              <a:t>Nfix</a:t>
            </a:r>
            <a:r>
              <a:rPr lang="en-US" sz="4000" dirty="0">
                <a:solidFill>
                  <a:srgbClr val="7030A0"/>
                </a:solidFill>
              </a:rPr>
              <a:t> + C4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(1|species) + (1|site) + (1|block:site) + (1|block:site :PK)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BADC9-FF64-374C-990B-5D8239780B14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0BECD-F9D2-2642-B3E4-73C2D8135AF1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68699-5C51-9540-BEE9-937E329F093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BEF064-8716-6742-BD50-4A64DAE20723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EA6F2-ECE8-FD44-BD35-E056F36A15E0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9F9542-B668-0A43-BBC1-BBB6DE1F592A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8B6CD-315D-9745-9DFF-8B4220B37969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0875A0-B894-9943-8E24-E982CDDB43E1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886A8D-69E3-084A-89E3-0675ABF4AE26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5B1D1F-FDF7-6B4C-BE43-B47D70328EA0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B0B79E-1790-AC41-9969-A8D016C47A82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7A5D90-B361-9541-8E61-7673F14BB563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6A4D3-0281-AB44-BB1E-DBADA5A1580E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E0B598-881A-EA4D-9601-D15277FB3792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61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C6BADC9-FF64-374C-990B-5D8239780B14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0BECD-F9D2-2642-B3E4-73C2D8135AF1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368699-5C51-9540-BEE9-937E329F093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BEF064-8716-6742-BD50-4A64DAE20723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EA6F2-ECE8-FD44-BD35-E056F36A15E0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9F9542-B668-0A43-BBC1-BBB6DE1F592A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8B6CD-315D-9745-9DFF-8B4220B37969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0875A0-B894-9943-8E24-E982CDDB43E1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886A8D-69E3-084A-89E3-0675ABF4AE26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5B1D1F-FDF7-6B4C-BE43-B47D70328EA0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B0B79E-1790-AC41-9969-A8D016C47A82}"/>
              </a:ext>
            </a:extLst>
          </p:cNvPr>
          <p:cNvCxnSpPr>
            <a:cxnSpLocks/>
            <a:stCxn id="24" idx="0"/>
            <a:endCxn id="15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7A5D90-B361-9541-8E61-7673F14BB563}"/>
              </a:ext>
            </a:extLst>
          </p:cNvPr>
          <p:cNvCxnSpPr>
            <a:cxnSpLocks/>
            <a:stCxn id="24" idx="2"/>
            <a:endCxn id="18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06A4D3-0281-AB44-BB1E-DBADA5A1580E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E0B598-881A-EA4D-9601-D15277FB3792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B2D316-65EA-6E45-AF6F-60E871EFF260}"/>
              </a:ext>
            </a:extLst>
          </p:cNvPr>
          <p:cNvSpPr txBox="1"/>
          <p:nvPr/>
        </p:nvSpPr>
        <p:spPr>
          <a:xfrm>
            <a:off x="7458075" y="5643562"/>
            <a:ext cx="297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Nothing changes</a:t>
            </a:r>
          </a:p>
        </p:txBody>
      </p:sp>
    </p:spTree>
    <p:extLst>
      <p:ext uri="{BB962C8B-B14F-4D97-AF65-F5344CB8AC3E}">
        <p14:creationId xmlns:p14="http://schemas.microsoft.com/office/powerpoint/2010/main" val="321103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6FA297-1A19-FE43-890A-79FB96D913DA}"/>
              </a:ext>
            </a:extLst>
          </p:cNvPr>
          <p:cNvSpPr txBox="1"/>
          <p:nvPr/>
        </p:nvSpPr>
        <p:spPr>
          <a:xfrm>
            <a:off x="7704948" y="1798820"/>
            <a:ext cx="4122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Question 3: can we take what we’ve learned to predict </a:t>
            </a:r>
            <a:r>
              <a:rPr lang="el-GR" sz="4000" dirty="0">
                <a:solidFill>
                  <a:srgbClr val="7030A0"/>
                </a:solidFill>
              </a:rPr>
              <a:t>χ</a:t>
            </a:r>
            <a:r>
              <a:rPr lang="en-US" sz="4000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1C7200-90D6-3241-B2BA-7A8C39270AC9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68E1A7-2C22-A840-9A5C-20B1A61E12F6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BD1DF6-0A2B-CA49-90C3-0E4E52696E8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9DC5C3-E471-5548-9395-AB8CD1C789C5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8A326C-7047-CF41-8ED7-03DD8FD74A92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782479-F603-614F-B028-4F10A50C9C57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FC82DA-58C4-D448-BC46-C8AC8CFE550F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1CA418-18EA-064D-B873-DD0C7CA1856D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F0C056-683A-A44F-814D-035AAE3D5CF3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F5A83-36CA-8D42-9854-090BFD0AC29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AD6FE4-818C-EB46-98ED-7A886FBA3A2E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A98B91-1CBA-1145-B40D-11CC62F343FC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BBFF44-054C-9445-B560-39693C86642B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8B9073-CA10-4347-9C0A-8F94B60B4AFE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0F3363-5F7A-4248-8A73-AA4339C47763}"/>
              </a:ext>
            </a:extLst>
          </p:cNvPr>
          <p:cNvCxnSpPr>
            <a:cxnSpLocks/>
            <a:stCxn id="41" idx="2"/>
            <a:endCxn id="30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0B7A92-C73B-E044-8D33-85ABE8C541C9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6A53BE-FBE2-B248-BBF7-EDE926CB2F0D}"/>
              </a:ext>
            </a:extLst>
          </p:cNvPr>
          <p:cNvCxnSpPr>
            <a:cxnSpLocks/>
            <a:stCxn id="44" idx="0"/>
            <a:endCxn id="29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62F47B-D0EB-534D-9B61-96B055087D6B}"/>
              </a:ext>
            </a:extLst>
          </p:cNvPr>
          <p:cNvCxnSpPr>
            <a:cxnSpLocks/>
            <a:stCxn id="44" idx="2"/>
            <a:endCxn id="32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DB9520-C184-D347-A659-EC6868EA3132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BAF1D4-8771-9E43-8BA6-2E32BF77FE1C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51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26FA297-1A19-FE43-890A-79FB96D913DA}"/>
              </a:ext>
            </a:extLst>
          </p:cNvPr>
          <p:cNvSpPr txBox="1"/>
          <p:nvPr/>
        </p:nvSpPr>
        <p:spPr>
          <a:xfrm>
            <a:off x="7704948" y="1798820"/>
            <a:ext cx="4122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7030A0"/>
                </a:solidFill>
              </a:rPr>
              <a:t>χ</a:t>
            </a:r>
            <a:r>
              <a:rPr lang="en-US" sz="4000" dirty="0">
                <a:solidFill>
                  <a:srgbClr val="7030A0"/>
                </a:solidFill>
              </a:rPr>
              <a:t> ~ N*P*K + moisture + </a:t>
            </a:r>
          </a:p>
          <a:p>
            <a:r>
              <a:rPr lang="en-US" sz="4000" dirty="0" err="1">
                <a:solidFill>
                  <a:srgbClr val="7030A0"/>
                </a:solidFill>
              </a:rPr>
              <a:t>Nfix</a:t>
            </a:r>
            <a:r>
              <a:rPr lang="en-US" sz="4000" dirty="0">
                <a:solidFill>
                  <a:srgbClr val="7030A0"/>
                </a:solidFill>
              </a:rPr>
              <a:t> + C4 + VPD + T 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+(1|species) + (1|site) + (1|block:site) + (1|block:site :PK)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1C7200-90D6-3241-B2BA-7A8C39270AC9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68E1A7-2C22-A840-9A5C-20B1A61E12F6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BD1DF6-0A2B-CA49-90C3-0E4E52696E8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9DC5C3-E471-5548-9395-AB8CD1C789C5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8A326C-7047-CF41-8ED7-03DD8FD74A92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782479-F603-614F-B028-4F10A50C9C57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FC82DA-58C4-D448-BC46-C8AC8CFE550F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1CA418-18EA-064D-B873-DD0C7CA1856D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F0C056-683A-A44F-814D-035AAE3D5CF3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F5A83-36CA-8D42-9854-090BFD0AC29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AD6FE4-818C-EB46-98ED-7A886FBA3A2E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A98B91-1CBA-1145-B40D-11CC62F343FC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BBFF44-054C-9445-B560-39693C86642B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8B9073-CA10-4347-9C0A-8F94B60B4AFE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0F3363-5F7A-4248-8A73-AA4339C47763}"/>
              </a:ext>
            </a:extLst>
          </p:cNvPr>
          <p:cNvCxnSpPr>
            <a:cxnSpLocks/>
            <a:stCxn id="41" idx="2"/>
            <a:endCxn id="30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0B7A92-C73B-E044-8D33-85ABE8C541C9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6A53BE-FBE2-B248-BBF7-EDE926CB2F0D}"/>
              </a:ext>
            </a:extLst>
          </p:cNvPr>
          <p:cNvCxnSpPr>
            <a:cxnSpLocks/>
            <a:stCxn id="44" idx="0"/>
            <a:endCxn id="29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62F47B-D0EB-534D-9B61-96B055087D6B}"/>
              </a:ext>
            </a:extLst>
          </p:cNvPr>
          <p:cNvCxnSpPr>
            <a:cxnSpLocks/>
            <a:stCxn id="44" idx="2"/>
            <a:endCxn id="32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DB9520-C184-D347-A659-EC6868EA3132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BAF1D4-8771-9E43-8BA6-2E32BF77FE1C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24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41C7200-90D6-3241-B2BA-7A8C39270AC9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68E1A7-2C22-A840-9A5C-20B1A61E12F6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BD1DF6-0A2B-CA49-90C3-0E4E52696E8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69DC5C3-E471-5548-9395-AB8CD1C789C5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8A326C-7047-CF41-8ED7-03DD8FD74A92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782479-F603-614F-B028-4F10A50C9C57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FC82DA-58C4-D448-BC46-C8AC8CFE550F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D1CA418-18EA-064D-B873-DD0C7CA1856D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F0C056-683A-A44F-814D-035AAE3D5CF3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F5A83-36CA-8D42-9854-090BFD0AC297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AD6FE4-818C-EB46-98ED-7A886FBA3A2E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0A98B91-1CBA-1145-B40D-11CC62F343FC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BBFF44-054C-9445-B560-39693C86642B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8B9073-CA10-4347-9C0A-8F94B60B4AFE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0F3363-5F7A-4248-8A73-AA4339C47763}"/>
              </a:ext>
            </a:extLst>
          </p:cNvPr>
          <p:cNvCxnSpPr>
            <a:cxnSpLocks/>
            <a:stCxn id="41" idx="2"/>
            <a:endCxn id="30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0B7A92-C73B-E044-8D33-85ABE8C541C9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62F47B-D0EB-534D-9B61-96B055087D6B}"/>
              </a:ext>
            </a:extLst>
          </p:cNvPr>
          <p:cNvCxnSpPr>
            <a:cxnSpLocks/>
            <a:stCxn id="44" idx="2"/>
            <a:endCxn id="32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2BAF1D4-8771-9E43-8BA6-2E32BF77FE1C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160B98-46C3-6946-B344-FEAAB3EBA7D9}"/>
              </a:ext>
            </a:extLst>
          </p:cNvPr>
          <p:cNvCxnSpPr>
            <a:cxnSpLocks/>
          </p:cNvCxnSpPr>
          <p:nvPr/>
        </p:nvCxnSpPr>
        <p:spPr>
          <a:xfrm flipH="1" flipV="1">
            <a:off x="2112363" y="2439649"/>
            <a:ext cx="414889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F50333-844D-BF4D-B541-09FDAFD63E08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631867-E6E2-FE4C-A957-A19C63A4257A}"/>
              </a:ext>
            </a:extLst>
          </p:cNvPr>
          <p:cNvCxnSpPr>
            <a:cxnSpLocks/>
            <a:stCxn id="32" idx="3"/>
            <a:endCxn id="34" idx="2"/>
          </p:cNvCxnSpPr>
          <p:nvPr/>
        </p:nvCxnSpPr>
        <p:spPr>
          <a:xfrm flipV="1">
            <a:off x="3293438" y="3717639"/>
            <a:ext cx="2675926" cy="993099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D88E70-24DA-5D4A-8803-B43EFE648509}"/>
              </a:ext>
            </a:extLst>
          </p:cNvPr>
          <p:cNvSpPr txBox="1"/>
          <p:nvPr/>
        </p:nvSpPr>
        <p:spPr>
          <a:xfrm>
            <a:off x="5452298" y="5858119"/>
            <a:ext cx="640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New direct arrow from soil water to </a:t>
            </a:r>
            <a:r>
              <a:rPr lang="el-GR" sz="3200" dirty="0">
                <a:solidFill>
                  <a:srgbClr val="FF0000"/>
                </a:solidFill>
              </a:rPr>
              <a:t>χ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3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2FF9A2-C64C-1D48-B11B-6802292F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94" y="1935232"/>
            <a:ext cx="3509486" cy="2402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4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818663-0832-9940-B28C-0E4D29746AB8}"/>
              </a:ext>
            </a:extLst>
          </p:cNvPr>
          <p:cNvSpPr txBox="1"/>
          <p:nvPr/>
        </p:nvSpPr>
        <p:spPr>
          <a:xfrm>
            <a:off x="9054060" y="2308485"/>
            <a:ext cx="2533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7030A0"/>
                </a:solidFill>
              </a:rPr>
              <a:t>β</a:t>
            </a:r>
            <a:r>
              <a:rPr lang="en-US" sz="3200" dirty="0">
                <a:solidFill>
                  <a:srgbClr val="7030A0"/>
                </a:solidFill>
              </a:rPr>
              <a:t> may differ for different plant types</a:t>
            </a:r>
          </a:p>
        </p:txBody>
      </p:sp>
    </p:spTree>
    <p:extLst>
      <p:ext uri="{BB962C8B-B14F-4D97-AF65-F5344CB8AC3E}">
        <p14:creationId xmlns:p14="http://schemas.microsoft.com/office/powerpoint/2010/main" val="263248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F193ED-66DF-8649-BA6D-3FE18162D500}"/>
              </a:ext>
            </a:extLst>
          </p:cNvPr>
          <p:cNvSpPr txBox="1"/>
          <p:nvPr/>
        </p:nvSpPr>
        <p:spPr>
          <a:xfrm>
            <a:off x="9054060" y="2308485"/>
            <a:ext cx="2533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7030A0"/>
                </a:solidFill>
              </a:rPr>
              <a:t>β</a:t>
            </a:r>
            <a:r>
              <a:rPr lang="en-US" sz="3200" dirty="0">
                <a:solidFill>
                  <a:srgbClr val="7030A0"/>
                </a:solidFill>
              </a:rPr>
              <a:t> may differ with different nutrient allocation responses</a:t>
            </a:r>
          </a:p>
        </p:txBody>
      </p:sp>
    </p:spTree>
    <p:extLst>
      <p:ext uri="{BB962C8B-B14F-4D97-AF65-F5344CB8AC3E}">
        <p14:creationId xmlns:p14="http://schemas.microsoft.com/office/powerpoint/2010/main" val="3565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F193ED-66DF-8649-BA6D-3FE18162D500}"/>
              </a:ext>
            </a:extLst>
          </p:cNvPr>
          <p:cNvSpPr txBox="1"/>
          <p:nvPr/>
        </p:nvSpPr>
        <p:spPr>
          <a:xfrm>
            <a:off x="9054060" y="2308485"/>
            <a:ext cx="2533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Literature support for some arrows, but not others</a:t>
            </a:r>
          </a:p>
        </p:txBody>
      </p:sp>
    </p:spTree>
    <p:extLst>
      <p:ext uri="{BB962C8B-B14F-4D97-AF65-F5344CB8AC3E}">
        <p14:creationId xmlns:p14="http://schemas.microsoft.com/office/powerpoint/2010/main" val="68156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A890-C660-844E-A677-FCCEF0D7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1820-FF63-E14E-889C-5EC5EEE55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Nutrient Network (NPK full factorial)</a:t>
            </a:r>
          </a:p>
          <a:p>
            <a:r>
              <a:rPr lang="en-US" dirty="0"/>
              <a:t>Leaf </a:t>
            </a:r>
            <a:r>
              <a:rPr lang="el-GR" dirty="0"/>
              <a:t>δ13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2011 individual leaves</a:t>
            </a:r>
          </a:p>
          <a:p>
            <a:pPr lvl="1"/>
            <a:r>
              <a:rPr lang="en-US" dirty="0"/>
              <a:t>26 sites</a:t>
            </a:r>
          </a:p>
          <a:p>
            <a:pPr lvl="1"/>
            <a:r>
              <a:rPr lang="en-US" dirty="0"/>
              <a:t>167 C4 individuals</a:t>
            </a:r>
          </a:p>
          <a:p>
            <a:pPr lvl="1"/>
            <a:r>
              <a:rPr lang="en-US" dirty="0"/>
              <a:t>227 </a:t>
            </a:r>
            <a:r>
              <a:rPr lang="en-US" dirty="0" err="1"/>
              <a:t>Nfixers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6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7B8909-F5E6-D949-8B0B-2D074B72AFEC}"/>
              </a:ext>
            </a:extLst>
          </p:cNvPr>
          <p:cNvSpPr txBox="1"/>
          <p:nvPr/>
        </p:nvSpPr>
        <p:spPr>
          <a:xfrm>
            <a:off x="7145039" y="3510409"/>
            <a:ext cx="46707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Soil nitrogen and photosynthetic pathway are the only significant drivers of </a:t>
            </a:r>
            <a:r>
              <a:rPr lang="el-GR" sz="3200" dirty="0">
                <a:solidFill>
                  <a:srgbClr val="7030A0"/>
                </a:solidFill>
              </a:rPr>
              <a:t>β </a:t>
            </a:r>
            <a:r>
              <a:rPr lang="en-US" sz="3200" dirty="0">
                <a:solidFill>
                  <a:srgbClr val="7030A0"/>
                </a:solidFill>
              </a:rPr>
              <a:t>and </a:t>
            </a:r>
            <a:r>
              <a:rPr lang="el-GR" sz="3200" dirty="0">
                <a:solidFill>
                  <a:srgbClr val="7030A0"/>
                </a:solidFill>
              </a:rPr>
              <a:t>χ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4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67930-523B-FE46-8866-08D2660D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6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8732E-7109-E444-992B-9044DD16DE65}"/>
              </a:ext>
            </a:extLst>
          </p:cNvPr>
          <p:cNvSpPr txBox="1"/>
          <p:nvPr/>
        </p:nvSpPr>
        <p:spPr>
          <a:xfrm>
            <a:off x="4143375" y="2043112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-8%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57D2A-5E26-C441-9FA1-214EA61F4748}"/>
              </a:ext>
            </a:extLst>
          </p:cNvPr>
          <p:cNvSpPr txBox="1"/>
          <p:nvPr/>
        </p:nvSpPr>
        <p:spPr>
          <a:xfrm>
            <a:off x="7467600" y="2043111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-79%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8ECFF-D784-9C4D-8840-0E58D3FF684E}"/>
              </a:ext>
            </a:extLst>
          </p:cNvPr>
          <p:cNvSpPr txBox="1"/>
          <p:nvPr/>
        </p:nvSpPr>
        <p:spPr>
          <a:xfrm>
            <a:off x="4143374" y="5338762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8BB1F-E86E-3041-A231-AA1C88030E4F}"/>
              </a:ext>
            </a:extLst>
          </p:cNvPr>
          <p:cNvSpPr txBox="1"/>
          <p:nvPr/>
        </p:nvSpPr>
        <p:spPr>
          <a:xfrm>
            <a:off x="7467600" y="5338762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-22%</a:t>
            </a:r>
          </a:p>
        </p:txBody>
      </p:sp>
    </p:spTree>
    <p:extLst>
      <p:ext uri="{BB962C8B-B14F-4D97-AF65-F5344CB8AC3E}">
        <p14:creationId xmlns:p14="http://schemas.microsoft.com/office/powerpoint/2010/main" val="223004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553</Words>
  <Application>Microsoft Macintosh PowerPoint</Application>
  <PresentationFormat>Widescreen</PresentationFormat>
  <Paragraphs>173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The effect of soil nutrient fertilization on leaf economics: a least-cost perspective</vt:lpstr>
      <vt:lpstr>Soil nitrogen should modify the costs to obtain nitrogen (β) and, thus, χ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PowerPoint Presentation</vt:lpstr>
      <vt:lpstr>Extending to least cost model for prediction</vt:lpstr>
      <vt:lpstr>PowerPoint Presentation</vt:lpstr>
      <vt:lpstr>Next steps</vt:lpstr>
      <vt:lpstr>Question for group: where would you like to see this analysis and measurement campaign go?</vt:lpstr>
      <vt:lpstr>SEM</vt:lpstr>
      <vt:lpstr>SEM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soil fertilization on leaf economics: a least-cost perspective</dc:title>
  <dc:creator>Smith, Nick</dc:creator>
  <cp:lastModifiedBy>Nick Smith</cp:lastModifiedBy>
  <cp:revision>62</cp:revision>
  <dcterms:created xsi:type="dcterms:W3CDTF">2022-03-20T14:50:58Z</dcterms:created>
  <dcterms:modified xsi:type="dcterms:W3CDTF">2022-05-12T00:02:46Z</dcterms:modified>
</cp:coreProperties>
</file>